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1" r:id="rId8"/>
    <p:sldId id="278" r:id="rId9"/>
    <p:sldId id="262" r:id="rId10"/>
    <p:sldId id="276" r:id="rId11"/>
    <p:sldId id="264" r:id="rId12"/>
    <p:sldId id="265" r:id="rId13"/>
    <p:sldId id="267" r:id="rId14"/>
    <p:sldId id="270" r:id="rId15"/>
    <p:sldId id="277" r:id="rId16"/>
    <p:sldId id="271" r:id="rId17"/>
    <p:sldId id="272" r:id="rId18"/>
    <p:sldId id="273" r:id="rId19"/>
    <p:sldId id="275" r:id="rId20"/>
    <p:sldId id="268" r:id="rId21"/>
    <p:sldId id="281" r:id="rId22"/>
    <p:sldId id="280" r:id="rId23"/>
    <p:sldId id="279" r:id="rId24"/>
    <p:sldId id="274" r:id="rId25"/>
    <p:sldId id="26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34" y="-4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E5C7EBC-FC9F-4051-AFCE-5F9540197E31}" type="datetimeFigureOut">
              <a:rPr lang="es-PR" smtClean="0"/>
              <a:pPr/>
              <a:t>07/05/2013</a:t>
            </a:fld>
            <a:endParaRPr lang="es-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s-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5BC2EDF-0AFC-45BB-B026-DC14D78640BD}" type="slidenum">
              <a:rPr lang="es-PR" smtClean="0"/>
              <a:pPr/>
              <a:t>‹#›</a:t>
            </a:fld>
            <a:endParaRPr lang="es-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5C7EBC-FC9F-4051-AFCE-5F9540197E31}" type="datetimeFigureOut">
              <a:rPr lang="es-PR" smtClean="0"/>
              <a:pPr/>
              <a:t>07/05/2013</a:t>
            </a:fld>
            <a:endParaRPr lang="es-PR"/>
          </a:p>
        </p:txBody>
      </p:sp>
      <p:sp>
        <p:nvSpPr>
          <p:cNvPr id="5" name="Footer Placeholder 4"/>
          <p:cNvSpPr>
            <a:spLocks noGrp="1"/>
          </p:cNvSpPr>
          <p:nvPr>
            <p:ph type="ftr" sz="quarter" idx="11"/>
          </p:nvPr>
        </p:nvSpPr>
        <p:spPr/>
        <p:txBody>
          <a:bodyPr/>
          <a:lstStyle>
            <a:extLst/>
          </a:lstStyle>
          <a:p>
            <a:endParaRPr lang="es-PR"/>
          </a:p>
        </p:txBody>
      </p:sp>
      <p:sp>
        <p:nvSpPr>
          <p:cNvPr id="6" name="Slide Number Placeholder 5"/>
          <p:cNvSpPr>
            <a:spLocks noGrp="1"/>
          </p:cNvSpPr>
          <p:nvPr>
            <p:ph type="sldNum" sz="quarter" idx="12"/>
          </p:nvPr>
        </p:nvSpPr>
        <p:spPr/>
        <p:txBody>
          <a:bodyPr/>
          <a:lstStyle>
            <a:extLst/>
          </a:lstStyle>
          <a:p>
            <a:fld id="{C5BC2EDF-0AFC-45BB-B026-DC14D78640BD}" type="slidenum">
              <a:rPr lang="es-PR" smtClean="0"/>
              <a:pPr/>
              <a:t>‹#›</a:t>
            </a:fld>
            <a:endParaRPr lang="es-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5C7EBC-FC9F-4051-AFCE-5F9540197E31}" type="datetimeFigureOut">
              <a:rPr lang="es-PR" smtClean="0"/>
              <a:pPr/>
              <a:t>07/05/2013</a:t>
            </a:fld>
            <a:endParaRPr lang="es-PR"/>
          </a:p>
        </p:txBody>
      </p:sp>
      <p:sp>
        <p:nvSpPr>
          <p:cNvPr id="5" name="Footer Placeholder 4"/>
          <p:cNvSpPr>
            <a:spLocks noGrp="1"/>
          </p:cNvSpPr>
          <p:nvPr>
            <p:ph type="ftr" sz="quarter" idx="11"/>
          </p:nvPr>
        </p:nvSpPr>
        <p:spPr/>
        <p:txBody>
          <a:bodyPr/>
          <a:lstStyle>
            <a:extLst/>
          </a:lstStyle>
          <a:p>
            <a:endParaRPr lang="es-PR"/>
          </a:p>
        </p:txBody>
      </p:sp>
      <p:sp>
        <p:nvSpPr>
          <p:cNvPr id="6" name="Slide Number Placeholder 5"/>
          <p:cNvSpPr>
            <a:spLocks noGrp="1"/>
          </p:cNvSpPr>
          <p:nvPr>
            <p:ph type="sldNum" sz="quarter" idx="12"/>
          </p:nvPr>
        </p:nvSpPr>
        <p:spPr/>
        <p:txBody>
          <a:bodyPr/>
          <a:lstStyle>
            <a:extLst/>
          </a:lstStyle>
          <a:p>
            <a:fld id="{C5BC2EDF-0AFC-45BB-B026-DC14D78640BD}" type="slidenum">
              <a:rPr lang="es-PR" smtClean="0"/>
              <a:pPr/>
              <a:t>‹#›</a:t>
            </a:fld>
            <a:endParaRPr lang="es-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5C7EBC-FC9F-4051-AFCE-5F9540197E31}" type="datetimeFigureOut">
              <a:rPr lang="es-PR" smtClean="0"/>
              <a:pPr/>
              <a:t>07/05/2013</a:t>
            </a:fld>
            <a:endParaRPr lang="es-PR"/>
          </a:p>
        </p:txBody>
      </p:sp>
      <p:sp>
        <p:nvSpPr>
          <p:cNvPr id="5" name="Footer Placeholder 4"/>
          <p:cNvSpPr>
            <a:spLocks noGrp="1"/>
          </p:cNvSpPr>
          <p:nvPr>
            <p:ph type="ftr" sz="quarter" idx="11"/>
          </p:nvPr>
        </p:nvSpPr>
        <p:spPr/>
        <p:txBody>
          <a:bodyPr/>
          <a:lstStyle>
            <a:extLst/>
          </a:lstStyle>
          <a:p>
            <a:endParaRPr lang="es-PR"/>
          </a:p>
        </p:txBody>
      </p:sp>
      <p:sp>
        <p:nvSpPr>
          <p:cNvPr id="6" name="Slide Number Placeholder 5"/>
          <p:cNvSpPr>
            <a:spLocks noGrp="1"/>
          </p:cNvSpPr>
          <p:nvPr>
            <p:ph type="sldNum" sz="quarter" idx="12"/>
          </p:nvPr>
        </p:nvSpPr>
        <p:spPr/>
        <p:txBody>
          <a:bodyPr/>
          <a:lstStyle>
            <a:extLst/>
          </a:lstStyle>
          <a:p>
            <a:fld id="{C5BC2EDF-0AFC-45BB-B026-DC14D78640BD}" type="slidenum">
              <a:rPr lang="es-PR" smtClean="0"/>
              <a:pPr/>
              <a:t>‹#›</a:t>
            </a:fld>
            <a:endParaRPr lang="es-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E5C7EBC-FC9F-4051-AFCE-5F9540197E31}" type="datetimeFigureOut">
              <a:rPr lang="es-PR" smtClean="0"/>
              <a:pPr/>
              <a:t>07/05/2013</a:t>
            </a:fld>
            <a:endParaRPr lang="es-PR"/>
          </a:p>
        </p:txBody>
      </p:sp>
      <p:sp>
        <p:nvSpPr>
          <p:cNvPr id="5" name="Footer Placeholder 4"/>
          <p:cNvSpPr>
            <a:spLocks noGrp="1"/>
          </p:cNvSpPr>
          <p:nvPr>
            <p:ph type="ftr" sz="quarter" idx="11"/>
          </p:nvPr>
        </p:nvSpPr>
        <p:spPr/>
        <p:txBody>
          <a:bodyPr/>
          <a:lstStyle>
            <a:extLst/>
          </a:lstStyle>
          <a:p>
            <a:endParaRPr lang="es-PR"/>
          </a:p>
        </p:txBody>
      </p:sp>
      <p:sp>
        <p:nvSpPr>
          <p:cNvPr id="6" name="Slide Number Placeholder 5"/>
          <p:cNvSpPr>
            <a:spLocks noGrp="1"/>
          </p:cNvSpPr>
          <p:nvPr>
            <p:ph type="sldNum" sz="quarter" idx="12"/>
          </p:nvPr>
        </p:nvSpPr>
        <p:spPr/>
        <p:txBody>
          <a:bodyPr/>
          <a:lstStyle>
            <a:extLst/>
          </a:lstStyle>
          <a:p>
            <a:fld id="{C5BC2EDF-0AFC-45BB-B026-DC14D78640BD}" type="slidenum">
              <a:rPr lang="es-PR" smtClean="0"/>
              <a:pPr/>
              <a:t>‹#›</a:t>
            </a:fld>
            <a:endParaRPr lang="es-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E5C7EBC-FC9F-4051-AFCE-5F9540197E31}" type="datetimeFigureOut">
              <a:rPr lang="es-PR" smtClean="0"/>
              <a:pPr/>
              <a:t>07/05/2013</a:t>
            </a:fld>
            <a:endParaRPr lang="es-PR"/>
          </a:p>
        </p:txBody>
      </p:sp>
      <p:sp>
        <p:nvSpPr>
          <p:cNvPr id="6" name="Footer Placeholder 5"/>
          <p:cNvSpPr>
            <a:spLocks noGrp="1"/>
          </p:cNvSpPr>
          <p:nvPr>
            <p:ph type="ftr" sz="quarter" idx="11"/>
          </p:nvPr>
        </p:nvSpPr>
        <p:spPr/>
        <p:txBody>
          <a:bodyPr/>
          <a:lstStyle>
            <a:extLst/>
          </a:lstStyle>
          <a:p>
            <a:endParaRPr lang="es-PR"/>
          </a:p>
        </p:txBody>
      </p:sp>
      <p:sp>
        <p:nvSpPr>
          <p:cNvPr id="7" name="Slide Number Placeholder 6"/>
          <p:cNvSpPr>
            <a:spLocks noGrp="1"/>
          </p:cNvSpPr>
          <p:nvPr>
            <p:ph type="sldNum" sz="quarter" idx="12"/>
          </p:nvPr>
        </p:nvSpPr>
        <p:spPr/>
        <p:txBody>
          <a:bodyPr/>
          <a:lstStyle>
            <a:extLst/>
          </a:lstStyle>
          <a:p>
            <a:fld id="{C5BC2EDF-0AFC-45BB-B026-DC14D78640BD}" type="slidenum">
              <a:rPr lang="es-PR" smtClean="0"/>
              <a:pPr/>
              <a:t>‹#›</a:t>
            </a:fld>
            <a:endParaRPr lang="es-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E5C7EBC-FC9F-4051-AFCE-5F9540197E31}" type="datetimeFigureOut">
              <a:rPr lang="es-PR" smtClean="0"/>
              <a:pPr/>
              <a:t>07/05/2013</a:t>
            </a:fld>
            <a:endParaRPr lang="es-PR"/>
          </a:p>
        </p:txBody>
      </p:sp>
      <p:sp>
        <p:nvSpPr>
          <p:cNvPr id="8" name="Footer Placeholder 7"/>
          <p:cNvSpPr>
            <a:spLocks noGrp="1"/>
          </p:cNvSpPr>
          <p:nvPr>
            <p:ph type="ftr" sz="quarter" idx="11"/>
          </p:nvPr>
        </p:nvSpPr>
        <p:spPr/>
        <p:txBody>
          <a:bodyPr/>
          <a:lstStyle>
            <a:extLst/>
          </a:lstStyle>
          <a:p>
            <a:endParaRPr lang="es-PR"/>
          </a:p>
        </p:txBody>
      </p:sp>
      <p:sp>
        <p:nvSpPr>
          <p:cNvPr id="9" name="Slide Number Placeholder 8"/>
          <p:cNvSpPr>
            <a:spLocks noGrp="1"/>
          </p:cNvSpPr>
          <p:nvPr>
            <p:ph type="sldNum" sz="quarter" idx="12"/>
          </p:nvPr>
        </p:nvSpPr>
        <p:spPr/>
        <p:txBody>
          <a:bodyPr/>
          <a:lstStyle>
            <a:extLst/>
          </a:lstStyle>
          <a:p>
            <a:fld id="{C5BC2EDF-0AFC-45BB-B026-DC14D78640BD}" type="slidenum">
              <a:rPr lang="es-PR" smtClean="0"/>
              <a:pPr/>
              <a:t>‹#›</a:t>
            </a:fld>
            <a:endParaRPr lang="es-P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E5C7EBC-FC9F-4051-AFCE-5F9540197E31}" type="datetimeFigureOut">
              <a:rPr lang="es-PR" smtClean="0"/>
              <a:pPr/>
              <a:t>07/05/2013</a:t>
            </a:fld>
            <a:endParaRPr lang="es-PR"/>
          </a:p>
        </p:txBody>
      </p:sp>
      <p:sp>
        <p:nvSpPr>
          <p:cNvPr id="4" name="Footer Placeholder 3"/>
          <p:cNvSpPr>
            <a:spLocks noGrp="1"/>
          </p:cNvSpPr>
          <p:nvPr>
            <p:ph type="ftr" sz="quarter" idx="11"/>
          </p:nvPr>
        </p:nvSpPr>
        <p:spPr/>
        <p:txBody>
          <a:bodyPr/>
          <a:lstStyle>
            <a:extLst/>
          </a:lstStyle>
          <a:p>
            <a:endParaRPr lang="es-PR"/>
          </a:p>
        </p:txBody>
      </p:sp>
      <p:sp>
        <p:nvSpPr>
          <p:cNvPr id="5" name="Slide Number Placeholder 4"/>
          <p:cNvSpPr>
            <a:spLocks noGrp="1"/>
          </p:cNvSpPr>
          <p:nvPr>
            <p:ph type="sldNum" sz="quarter" idx="12"/>
          </p:nvPr>
        </p:nvSpPr>
        <p:spPr/>
        <p:txBody>
          <a:bodyPr/>
          <a:lstStyle>
            <a:extLst/>
          </a:lstStyle>
          <a:p>
            <a:fld id="{C5BC2EDF-0AFC-45BB-B026-DC14D78640BD}" type="slidenum">
              <a:rPr lang="es-PR" smtClean="0"/>
              <a:pPr/>
              <a:t>‹#›</a:t>
            </a:fld>
            <a:endParaRPr lang="es-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E5C7EBC-FC9F-4051-AFCE-5F9540197E31}" type="datetimeFigureOut">
              <a:rPr lang="es-PR" smtClean="0"/>
              <a:pPr/>
              <a:t>07/05/2013</a:t>
            </a:fld>
            <a:endParaRPr lang="es-PR"/>
          </a:p>
        </p:txBody>
      </p:sp>
      <p:sp>
        <p:nvSpPr>
          <p:cNvPr id="3" name="Footer Placeholder 2"/>
          <p:cNvSpPr>
            <a:spLocks noGrp="1"/>
          </p:cNvSpPr>
          <p:nvPr>
            <p:ph type="ftr" sz="quarter" idx="11"/>
          </p:nvPr>
        </p:nvSpPr>
        <p:spPr/>
        <p:txBody>
          <a:bodyPr/>
          <a:lstStyle>
            <a:extLst/>
          </a:lstStyle>
          <a:p>
            <a:endParaRPr lang="es-PR"/>
          </a:p>
        </p:txBody>
      </p:sp>
      <p:sp>
        <p:nvSpPr>
          <p:cNvPr id="4" name="Slide Number Placeholder 3"/>
          <p:cNvSpPr>
            <a:spLocks noGrp="1"/>
          </p:cNvSpPr>
          <p:nvPr>
            <p:ph type="sldNum" sz="quarter" idx="12"/>
          </p:nvPr>
        </p:nvSpPr>
        <p:spPr/>
        <p:txBody>
          <a:bodyPr/>
          <a:lstStyle>
            <a:extLst/>
          </a:lstStyle>
          <a:p>
            <a:fld id="{C5BC2EDF-0AFC-45BB-B026-DC14D78640BD}" type="slidenum">
              <a:rPr lang="es-PR" smtClean="0"/>
              <a:pPr/>
              <a:t>‹#›</a:t>
            </a:fld>
            <a:endParaRPr lang="es-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E5C7EBC-FC9F-4051-AFCE-5F9540197E31}" type="datetimeFigureOut">
              <a:rPr lang="es-PR" smtClean="0"/>
              <a:pPr/>
              <a:t>07/05/2013</a:t>
            </a:fld>
            <a:endParaRPr lang="es-PR"/>
          </a:p>
        </p:txBody>
      </p:sp>
      <p:sp>
        <p:nvSpPr>
          <p:cNvPr id="6" name="Footer Placeholder 5"/>
          <p:cNvSpPr>
            <a:spLocks noGrp="1"/>
          </p:cNvSpPr>
          <p:nvPr>
            <p:ph type="ftr" sz="quarter" idx="11"/>
          </p:nvPr>
        </p:nvSpPr>
        <p:spPr/>
        <p:txBody>
          <a:bodyPr/>
          <a:lstStyle>
            <a:extLst/>
          </a:lstStyle>
          <a:p>
            <a:endParaRPr lang="es-PR"/>
          </a:p>
        </p:txBody>
      </p:sp>
      <p:sp>
        <p:nvSpPr>
          <p:cNvPr id="7" name="Slide Number Placeholder 6"/>
          <p:cNvSpPr>
            <a:spLocks noGrp="1"/>
          </p:cNvSpPr>
          <p:nvPr>
            <p:ph type="sldNum" sz="quarter" idx="12"/>
          </p:nvPr>
        </p:nvSpPr>
        <p:spPr/>
        <p:txBody>
          <a:bodyPr/>
          <a:lstStyle>
            <a:extLst/>
          </a:lstStyle>
          <a:p>
            <a:fld id="{C5BC2EDF-0AFC-45BB-B026-DC14D78640BD}" type="slidenum">
              <a:rPr lang="es-PR" smtClean="0"/>
              <a:pPr/>
              <a:t>‹#›</a:t>
            </a:fld>
            <a:endParaRPr lang="es-P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E5C7EBC-FC9F-4051-AFCE-5F9540197E31}" type="datetimeFigureOut">
              <a:rPr lang="es-PR" smtClean="0"/>
              <a:pPr/>
              <a:t>07/05/2013</a:t>
            </a:fld>
            <a:endParaRPr lang="es-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5BC2EDF-0AFC-45BB-B026-DC14D78640BD}" type="slidenum">
              <a:rPr lang="es-PR" smtClean="0"/>
              <a:pPr/>
              <a:t>‹#›</a:t>
            </a:fld>
            <a:endParaRPr lang="es-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5C7EBC-FC9F-4051-AFCE-5F9540197E31}" type="datetimeFigureOut">
              <a:rPr lang="es-PR" smtClean="0"/>
              <a:pPr/>
              <a:t>07/05/2013</a:t>
            </a:fld>
            <a:endParaRPr lang="es-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5BC2EDF-0AFC-45BB-B026-DC14D78640BD}" type="slidenum">
              <a:rPr lang="es-PR" smtClean="0"/>
              <a:pPr/>
              <a:t>‹#›</a:t>
            </a:fld>
            <a:endParaRPr lang="es-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3hJFv61MPaM" TargetMode="External"/><Relationship Id="rId2" Type="http://schemas.openxmlformats.org/officeDocument/2006/relationships/hyperlink" Target="http://www.youtube.com/watch?v=KhITMRBUE8Q"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yr9iHA8LhQ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ichecostero.weebly.com/" TargetMode="External"/><Relationship Id="rId2" Type="http://schemas.openxmlformats.org/officeDocument/2006/relationships/hyperlink" Target="http://oceanphysics.weebl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PR" sz="8000" dirty="0" smtClean="0"/>
              <a:t>Seichelogía</a:t>
            </a:r>
            <a:endParaRPr lang="es-PR" sz="8000" dirty="0"/>
          </a:p>
        </p:txBody>
      </p:sp>
      <p:sp>
        <p:nvSpPr>
          <p:cNvPr id="3" name="Subtitle 2"/>
          <p:cNvSpPr>
            <a:spLocks noGrp="1"/>
          </p:cNvSpPr>
          <p:nvPr>
            <p:ph type="subTitle" idx="1"/>
          </p:nvPr>
        </p:nvSpPr>
        <p:spPr>
          <a:xfrm>
            <a:off x="838200" y="3581400"/>
            <a:ext cx="7467600" cy="2667000"/>
          </a:xfrm>
        </p:spPr>
        <p:txBody>
          <a:bodyPr>
            <a:normAutofit fontScale="85000" lnSpcReduction="10000"/>
          </a:bodyPr>
          <a:lstStyle/>
          <a:p>
            <a:r>
              <a:rPr lang="es-PR" sz="3900" i="1" dirty="0"/>
              <a:t>Una </a:t>
            </a:r>
            <a:r>
              <a:rPr lang="es-PR" sz="3900" i="1" dirty="0" smtClean="0"/>
              <a:t>ciencia/técnica </a:t>
            </a:r>
            <a:r>
              <a:rPr lang="es-PR" sz="3900" i="1" dirty="0"/>
              <a:t>novel para detectar remotamente cambios en el interior del </a:t>
            </a:r>
            <a:r>
              <a:rPr lang="es-PR" sz="3900" i="1" dirty="0" smtClean="0"/>
              <a:t>océano</a:t>
            </a:r>
          </a:p>
          <a:p>
            <a:pPr algn="l"/>
            <a:endParaRPr lang="es-PR" sz="2100" i="1" dirty="0" smtClean="0"/>
          </a:p>
          <a:p>
            <a:pPr algn="l"/>
            <a:endParaRPr lang="es-PR" sz="2100" i="1" dirty="0" smtClean="0"/>
          </a:p>
          <a:p>
            <a:pPr algn="l"/>
            <a:endParaRPr lang="es-PR" sz="2100" i="1" dirty="0" smtClean="0"/>
          </a:p>
          <a:p>
            <a:pPr algn="l"/>
            <a:r>
              <a:rPr lang="es-PR" sz="2100" i="1" dirty="0" smtClean="0"/>
              <a:t>Edwin Alfonso-Sosa, </a:t>
            </a:r>
            <a:r>
              <a:rPr lang="es-PR" sz="2100" i="1" dirty="0" err="1" smtClean="0"/>
              <a:t>Ph.D</a:t>
            </a:r>
            <a:r>
              <a:rPr lang="es-PR" sz="2100" i="1" dirty="0" smtClean="0"/>
              <a:t>., </a:t>
            </a:r>
            <a:r>
              <a:rPr lang="es-PR" sz="2100" i="1" dirty="0" err="1" smtClean="0"/>
              <a:t>Ocean</a:t>
            </a:r>
            <a:r>
              <a:rPr lang="es-PR" sz="2100" i="1" dirty="0" smtClean="0"/>
              <a:t> </a:t>
            </a:r>
            <a:r>
              <a:rPr lang="es-PR" sz="2100" i="1" dirty="0" err="1" smtClean="0"/>
              <a:t>Physics</a:t>
            </a:r>
            <a:r>
              <a:rPr lang="es-PR" sz="2100" i="1" dirty="0" smtClean="0"/>
              <a:t> </a:t>
            </a:r>
            <a:r>
              <a:rPr lang="es-PR" sz="2100" i="1" dirty="0" err="1" smtClean="0"/>
              <a:t>Education</a:t>
            </a:r>
            <a:r>
              <a:rPr lang="es-PR" sz="2100" i="1" dirty="0" smtClean="0"/>
              <a:t> Inc., 2013</a:t>
            </a:r>
          </a:p>
          <a:p>
            <a:endParaRPr lang="en-US" i="1" dirty="0"/>
          </a:p>
          <a:p>
            <a:endParaRPr lang="es-PR"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s-PR" sz="2400" dirty="0" smtClean="0"/>
              <a:t>Relación directa entre estratificación oceánica y respuesta máxima de la plataforma</a:t>
            </a:r>
            <a:endParaRPr lang="es-PR" sz="2400" dirty="0"/>
          </a:p>
        </p:txBody>
      </p:sp>
      <p:pic>
        <p:nvPicPr>
          <p:cNvPr id="5" name="Picture 4"/>
          <p:cNvPicPr/>
          <p:nvPr/>
        </p:nvPicPr>
        <p:blipFill>
          <a:blip r:embed="rId2" cstate="print"/>
          <a:srcRect/>
          <a:stretch>
            <a:fillRect/>
          </a:stretch>
        </p:blipFill>
        <p:spPr bwMode="auto">
          <a:xfrm>
            <a:off x="914400" y="1371600"/>
            <a:ext cx="7409815" cy="4447223"/>
          </a:xfrm>
          <a:prstGeom prst="rect">
            <a:avLst/>
          </a:prstGeom>
          <a:noFill/>
        </p:spPr>
      </p:pic>
      <p:sp>
        <p:nvSpPr>
          <p:cNvPr id="6" name="TextBox 5"/>
          <p:cNvSpPr txBox="1"/>
          <p:nvPr/>
        </p:nvSpPr>
        <p:spPr>
          <a:xfrm>
            <a:off x="2743200" y="6096000"/>
            <a:ext cx="5562600" cy="369332"/>
          </a:xfrm>
          <a:prstGeom prst="rect">
            <a:avLst/>
          </a:prstGeom>
          <a:noFill/>
        </p:spPr>
        <p:txBody>
          <a:bodyPr wrap="square" rtlCol="0">
            <a:spAutoFit/>
          </a:bodyPr>
          <a:lstStyle/>
          <a:p>
            <a:r>
              <a:rPr lang="en-US" dirty="0" err="1" smtClean="0"/>
              <a:t>Datos</a:t>
            </a:r>
            <a:r>
              <a:rPr lang="en-US" dirty="0" smtClean="0"/>
              <a:t>: </a:t>
            </a:r>
            <a:r>
              <a:rPr lang="en-US" dirty="0" err="1" smtClean="0"/>
              <a:t>CaTS</a:t>
            </a:r>
            <a:r>
              <a:rPr lang="en-US" dirty="0" smtClean="0"/>
              <a:t>, Marine Science Department, UPRM</a:t>
            </a:r>
            <a:endParaRPr lang="es-PR"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2972865_orig.png"/>
          <p:cNvPicPr>
            <a:picLocks noGrp="1" noChangeAspect="1"/>
          </p:cNvPicPr>
          <p:nvPr>
            <p:ph idx="1"/>
          </p:nvPr>
        </p:nvPicPr>
        <p:blipFill>
          <a:blip r:embed="rId2" cstate="print"/>
          <a:stretch>
            <a:fillRect/>
          </a:stretch>
        </p:blipFill>
        <p:spPr>
          <a:xfrm>
            <a:off x="1556578" y="1481138"/>
            <a:ext cx="6945098" cy="5212080"/>
          </a:xfrm>
        </p:spPr>
      </p:pic>
      <p:sp>
        <p:nvSpPr>
          <p:cNvPr id="7" name="Title 6"/>
          <p:cNvSpPr>
            <a:spLocks noGrp="1"/>
          </p:cNvSpPr>
          <p:nvPr>
            <p:ph type="title"/>
          </p:nvPr>
        </p:nvSpPr>
        <p:spPr>
          <a:xfrm>
            <a:off x="457200" y="228600"/>
            <a:ext cx="8229600" cy="1143000"/>
          </a:xfrm>
        </p:spPr>
        <p:txBody>
          <a:bodyPr>
            <a:noAutofit/>
          </a:bodyPr>
          <a:lstStyle/>
          <a:p>
            <a:r>
              <a:rPr lang="es-PR" sz="3200" dirty="0" smtClean="0"/>
              <a:t>Respuesta del seiche costero a cambios en la estratificación oceánica</a:t>
            </a:r>
            <a:endParaRPr lang="es-PR" sz="32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s-ES" dirty="0" smtClean="0"/>
              <a:t>La señal del seiche costero es una no-lineal y no-estacionaria que requiere de técnicas de análisis apropiadas para ese tipo de señal. La señal original es analizada con HHT (</a:t>
            </a:r>
            <a:r>
              <a:rPr lang="es-ES" i="1" dirty="0" err="1" smtClean="0"/>
              <a:t>Hilbert-Huang</a:t>
            </a:r>
            <a:r>
              <a:rPr lang="es-ES" i="1" dirty="0" smtClean="0"/>
              <a:t> </a:t>
            </a:r>
            <a:r>
              <a:rPr lang="es-ES" i="1" dirty="0" err="1" smtClean="0"/>
              <a:t>Transform</a:t>
            </a:r>
            <a:r>
              <a:rPr lang="es-ES" dirty="0" smtClean="0"/>
              <a:t>) y NHT(</a:t>
            </a:r>
            <a:r>
              <a:rPr lang="es-ES" i="1" dirty="0" err="1" smtClean="0"/>
              <a:t>Normalized</a:t>
            </a:r>
            <a:r>
              <a:rPr lang="es-ES" i="1" dirty="0" smtClean="0"/>
              <a:t> </a:t>
            </a:r>
            <a:r>
              <a:rPr lang="es-ES" i="1" dirty="0" err="1" smtClean="0"/>
              <a:t>Hilbert</a:t>
            </a:r>
            <a:r>
              <a:rPr lang="es-ES" i="1" dirty="0" smtClean="0"/>
              <a:t> </a:t>
            </a:r>
            <a:r>
              <a:rPr lang="es-ES" i="1" dirty="0" err="1" smtClean="0"/>
              <a:t>Transform</a:t>
            </a:r>
            <a:r>
              <a:rPr lang="es-ES" dirty="0" smtClean="0"/>
              <a:t>) para obtener la amplitud, energía, y la frecuencia instantánea (IF) del seiche costero. </a:t>
            </a:r>
          </a:p>
          <a:p>
            <a:r>
              <a:rPr lang="es-ES" dirty="0" smtClean="0">
                <a:solidFill>
                  <a:srgbClr val="C00000"/>
                </a:solidFill>
              </a:rPr>
              <a:t>La cambios en la frecuencia </a:t>
            </a:r>
            <a:r>
              <a:rPr lang="es-ES" dirty="0" err="1" smtClean="0">
                <a:solidFill>
                  <a:srgbClr val="C00000"/>
                </a:solidFill>
              </a:rPr>
              <a:t>intra</a:t>
            </a:r>
            <a:r>
              <a:rPr lang="es-ES" dirty="0" smtClean="0">
                <a:solidFill>
                  <a:srgbClr val="C00000"/>
                </a:solidFill>
              </a:rPr>
              <a:t>-onda nos revela información sobre la deformación no-lineal del seiche costero y se relaciona directamente con la estratificación vertical oceánica.</a:t>
            </a:r>
          </a:p>
          <a:p>
            <a:r>
              <a:rPr lang="es-ES" dirty="0"/>
              <a:t>V</a:t>
            </a:r>
            <a:r>
              <a:rPr lang="es-ES" dirty="0" smtClean="0"/>
              <a:t>er </a:t>
            </a:r>
            <a:r>
              <a:rPr lang="es-ES" dirty="0" smtClean="0">
                <a:hlinkClick r:id="rId2"/>
              </a:rPr>
              <a:t>vídeo1</a:t>
            </a:r>
            <a:r>
              <a:rPr lang="es-ES" dirty="0" smtClean="0"/>
              <a:t>, Ver </a:t>
            </a:r>
            <a:r>
              <a:rPr lang="es-ES" dirty="0" smtClean="0">
                <a:hlinkClick r:id="rId3"/>
              </a:rPr>
              <a:t>vídeo2</a:t>
            </a:r>
            <a:endParaRPr lang="es-ES" dirty="0" smtClean="0"/>
          </a:p>
          <a:p>
            <a:r>
              <a:rPr lang="es-ES" dirty="0" smtClean="0"/>
              <a:t>A continuación se muestra un esquema general del procedimiento seichelógico.</a:t>
            </a:r>
          </a:p>
          <a:p>
            <a:pPr>
              <a:buNone/>
            </a:pPr>
            <a:endParaRPr lang="es-PR" dirty="0"/>
          </a:p>
        </p:txBody>
      </p:sp>
      <p:sp>
        <p:nvSpPr>
          <p:cNvPr id="2" name="Title 1"/>
          <p:cNvSpPr>
            <a:spLocks noGrp="1"/>
          </p:cNvSpPr>
          <p:nvPr>
            <p:ph type="title"/>
          </p:nvPr>
        </p:nvSpPr>
        <p:spPr/>
        <p:txBody>
          <a:bodyPr/>
          <a:lstStyle/>
          <a:p>
            <a:r>
              <a:rPr lang="es-PR" dirty="0" smtClean="0"/>
              <a:t>Análisis apropiado de la señal</a:t>
            </a:r>
            <a:endParaRPr lang="es-PR"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6032365.png"/>
          <p:cNvPicPr>
            <a:picLocks noGrp="1" noChangeAspect="1"/>
          </p:cNvPicPr>
          <p:nvPr>
            <p:ph sz="half" idx="1"/>
          </p:nvPr>
        </p:nvPicPr>
        <p:blipFill>
          <a:blip r:embed="rId2" cstate="print"/>
          <a:stretch>
            <a:fillRect/>
          </a:stretch>
        </p:blipFill>
        <p:spPr>
          <a:xfrm>
            <a:off x="685800" y="228600"/>
            <a:ext cx="2217600" cy="6400800"/>
          </a:xfrm>
        </p:spPr>
      </p:pic>
      <p:pic>
        <p:nvPicPr>
          <p:cNvPr id="12" name="Content Placeholder 11" descr="5289706_orig.png"/>
          <p:cNvPicPr>
            <a:picLocks noGrp="1" noChangeAspect="1"/>
          </p:cNvPicPr>
          <p:nvPr>
            <p:ph sz="half" idx="2"/>
          </p:nvPr>
        </p:nvPicPr>
        <p:blipFill>
          <a:blip r:embed="rId3" cstate="print"/>
          <a:stretch>
            <a:fillRect/>
          </a:stretch>
        </p:blipFill>
        <p:spPr>
          <a:xfrm>
            <a:off x="2971800" y="1219200"/>
            <a:ext cx="5915834" cy="4023360"/>
          </a:xfr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4038600" cy="4462272"/>
          </a:xfrm>
        </p:spPr>
        <p:txBody>
          <a:bodyPr>
            <a:noAutofit/>
          </a:bodyPr>
          <a:lstStyle/>
          <a:p>
            <a:pPr marL="452628" indent="-342900">
              <a:buFont typeface="+mj-lt"/>
              <a:buAutoNum type="arabicPeriod"/>
            </a:pPr>
            <a:r>
              <a:rPr lang="es-PR" sz="1800" dirty="0" smtClean="0"/>
              <a:t>Descomposición  de señal del mareógrafo en modos empíricos (EMD o EEMD) .</a:t>
            </a:r>
          </a:p>
          <a:p>
            <a:pPr marL="452628" indent="-342900">
              <a:buFont typeface="+mj-lt"/>
              <a:buAutoNum type="arabicPeriod"/>
            </a:pPr>
            <a:r>
              <a:rPr lang="es-PR" sz="1800" dirty="0" smtClean="0"/>
              <a:t>Seleccionamos la Función de Modo Intrínseco (IMF) que representa al seiche costero.</a:t>
            </a:r>
          </a:p>
          <a:p>
            <a:pPr marL="452628" indent="-342900">
              <a:buFont typeface="+mj-lt"/>
              <a:buAutoNum type="arabicPeriod"/>
            </a:pPr>
            <a:r>
              <a:rPr lang="es-PR" sz="1800" dirty="0" smtClean="0"/>
              <a:t>Aplicamos la Transformada de </a:t>
            </a:r>
            <a:r>
              <a:rPr lang="es-PR" sz="1800" dirty="0" err="1" smtClean="0"/>
              <a:t>Hilbert</a:t>
            </a:r>
            <a:r>
              <a:rPr lang="es-PR" sz="1800" dirty="0" smtClean="0"/>
              <a:t> Normalizada (NHT).</a:t>
            </a:r>
          </a:p>
          <a:p>
            <a:pPr marL="452628" indent="-342900">
              <a:buFont typeface="+mj-lt"/>
              <a:buAutoNum type="arabicPeriod"/>
            </a:pPr>
            <a:r>
              <a:rPr lang="es-PR" sz="1800" dirty="0" smtClean="0"/>
              <a:t>Obtenemos la frecuencia instantánea (IF) </a:t>
            </a:r>
          </a:p>
          <a:p>
            <a:pPr marL="452628" indent="-342900">
              <a:buFont typeface="+mj-lt"/>
              <a:buAutoNum type="arabicPeriod"/>
            </a:pPr>
            <a:r>
              <a:rPr lang="es-PR" sz="1800" dirty="0" smtClean="0"/>
              <a:t>Examinamos la modulación de la frecuencia </a:t>
            </a:r>
            <a:r>
              <a:rPr lang="es-PR" sz="1800" dirty="0" err="1" smtClean="0"/>
              <a:t>intraonda</a:t>
            </a:r>
            <a:r>
              <a:rPr lang="es-PR" sz="1800" dirty="0" smtClean="0"/>
              <a:t> al momento de mayor amplitud del IMF.</a:t>
            </a:r>
            <a:endParaRPr lang="es-PR" sz="1400" dirty="0"/>
          </a:p>
        </p:txBody>
      </p:sp>
      <p:sp>
        <p:nvSpPr>
          <p:cNvPr id="3" name="Content Placeholder 2"/>
          <p:cNvSpPr>
            <a:spLocks noGrp="1"/>
          </p:cNvSpPr>
          <p:nvPr>
            <p:ph sz="half" idx="2"/>
          </p:nvPr>
        </p:nvSpPr>
        <p:spPr/>
        <p:txBody>
          <a:bodyPr>
            <a:noAutofit/>
          </a:bodyPr>
          <a:lstStyle/>
          <a:p>
            <a:pPr marL="624078" indent="-514350">
              <a:buFont typeface="+mj-lt"/>
              <a:buAutoNum type="arabicPeriod" startAt="6"/>
            </a:pPr>
            <a:r>
              <a:rPr lang="es-PR" sz="1600" dirty="0" smtClean="0"/>
              <a:t>Regresión lineal de </a:t>
            </a:r>
            <a:r>
              <a:rPr lang="es-PR" sz="1600" dirty="0" err="1" smtClean="0"/>
              <a:t>lF</a:t>
            </a:r>
            <a:r>
              <a:rPr lang="es-PR" sz="1600" dirty="0" smtClean="0"/>
              <a:t> cercano al momento de mayor amplitud del IMF.</a:t>
            </a:r>
          </a:p>
          <a:p>
            <a:pPr marL="624078" indent="-514350">
              <a:buFont typeface="+mj-lt"/>
              <a:buAutoNum type="arabicPeriod" startAt="6"/>
            </a:pPr>
            <a:r>
              <a:rPr lang="es-PR" sz="1600" dirty="0" smtClean="0"/>
              <a:t>Usamos la pendiente de la regresión lineal para calcular la estratificación oceánica.</a:t>
            </a:r>
          </a:p>
          <a:p>
            <a:pPr marL="624078" indent="-514350">
              <a:buFont typeface="+mj-lt"/>
              <a:buAutoNum type="arabicPeriod" startAt="6"/>
            </a:pPr>
            <a:r>
              <a:rPr lang="es-PR" sz="1600" dirty="0" smtClean="0"/>
              <a:t>Usamos la estratificación como valor de entrada en el modelo analítico de Chapman and Giese (1990), para conseguir una respuesta máxima de la plataforma de igual amplitud al IMF.</a:t>
            </a:r>
          </a:p>
          <a:p>
            <a:pPr marL="624078" indent="-514350">
              <a:buFont typeface="+mj-lt"/>
              <a:buAutoNum type="arabicPeriod" startAt="6"/>
            </a:pPr>
            <a:r>
              <a:rPr lang="es-PR" sz="1600" dirty="0" smtClean="0"/>
              <a:t>Determinamos la amplitud de solitón necesaria para esa respuesta máxima.</a:t>
            </a:r>
          </a:p>
          <a:p>
            <a:pPr marL="624078" indent="-514350">
              <a:buFont typeface="+mj-lt"/>
              <a:buAutoNum type="arabicPeriod" startAt="6"/>
            </a:pPr>
            <a:r>
              <a:rPr lang="es-PR" sz="1600" dirty="0" smtClean="0"/>
              <a:t>Similarmente para obtener la corriente máxima.</a:t>
            </a:r>
            <a:endParaRPr lang="es-PR" sz="1600" dirty="0"/>
          </a:p>
        </p:txBody>
      </p:sp>
      <p:sp>
        <p:nvSpPr>
          <p:cNvPr id="4" name="Title 3"/>
          <p:cNvSpPr>
            <a:spLocks noGrp="1"/>
          </p:cNvSpPr>
          <p:nvPr>
            <p:ph type="title"/>
          </p:nvPr>
        </p:nvSpPr>
        <p:spPr/>
        <p:txBody>
          <a:bodyPr>
            <a:noAutofit/>
          </a:bodyPr>
          <a:lstStyle/>
          <a:p>
            <a:r>
              <a:rPr lang="es-PR" sz="2400" dirty="0" smtClean="0"/>
              <a:t>Procedimiento para calcular la amplitud del solitón basándonos en la amplitud del seiche costero.</a:t>
            </a:r>
            <a:endParaRPr lang="es-PR" sz="24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s-PR" dirty="0" smtClean="0"/>
              <a:t>Ejemplo</a:t>
            </a:r>
            <a:endParaRPr lang="es-PR" dirty="0"/>
          </a:p>
        </p:txBody>
      </p:sp>
      <p:sp>
        <p:nvSpPr>
          <p:cNvPr id="6" name="Subtitle 5"/>
          <p:cNvSpPr>
            <a:spLocks noGrp="1"/>
          </p:cNvSpPr>
          <p:nvPr>
            <p:ph type="subTitle" idx="1"/>
          </p:nvPr>
        </p:nvSpPr>
        <p:spPr/>
        <p:txBody>
          <a:bodyPr/>
          <a:lstStyle/>
          <a:p>
            <a:r>
              <a:rPr lang="es-PR" dirty="0" err="1" smtClean="0"/>
              <a:t>Super</a:t>
            </a:r>
            <a:r>
              <a:rPr lang="es-PR" dirty="0" smtClean="0"/>
              <a:t> Seiche 9-NOV-2006-0430 LST</a:t>
            </a:r>
          </a:p>
          <a:p>
            <a:r>
              <a:rPr lang="es-PR" dirty="0" smtClean="0"/>
              <a:t>Día 5.18</a:t>
            </a:r>
            <a:endParaRPr lang="es-PR"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9736446_orig.png"/>
          <p:cNvPicPr>
            <a:picLocks noGrp="1" noChangeAspect="1"/>
          </p:cNvPicPr>
          <p:nvPr>
            <p:ph idx="1"/>
          </p:nvPr>
        </p:nvPicPr>
        <p:blipFill>
          <a:blip r:embed="rId2" cstate="print"/>
          <a:stretch>
            <a:fillRect/>
          </a:stretch>
        </p:blipFill>
        <p:spPr>
          <a:xfrm>
            <a:off x="914400" y="228600"/>
            <a:ext cx="7676159" cy="5760720"/>
          </a:xfr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859792_orig.png"/>
          <p:cNvPicPr>
            <a:picLocks noGrp="1" noChangeAspect="1"/>
          </p:cNvPicPr>
          <p:nvPr>
            <p:ph idx="1"/>
          </p:nvPr>
        </p:nvPicPr>
        <p:blipFill>
          <a:blip r:embed="rId2" cstate="print"/>
          <a:stretch>
            <a:fillRect/>
          </a:stretch>
        </p:blipFill>
        <p:spPr>
          <a:xfrm>
            <a:off x="914400" y="304800"/>
            <a:ext cx="7676159" cy="5760720"/>
          </a:xfr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985697_orig.png"/>
          <p:cNvPicPr>
            <a:picLocks noGrp="1" noChangeAspect="1"/>
          </p:cNvPicPr>
          <p:nvPr>
            <p:ph idx="1"/>
          </p:nvPr>
        </p:nvPicPr>
        <p:blipFill>
          <a:blip r:embed="rId2" cstate="print"/>
          <a:stretch>
            <a:fillRect/>
          </a:stretch>
        </p:blipFill>
        <p:spPr>
          <a:xfrm>
            <a:off x="914400" y="304800"/>
            <a:ext cx="7620000" cy="5718575"/>
          </a:xfr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503076.png"/>
          <p:cNvPicPr>
            <a:picLocks noGrp="1" noChangeAspect="1"/>
          </p:cNvPicPr>
          <p:nvPr>
            <p:ph idx="1"/>
          </p:nvPr>
        </p:nvPicPr>
        <p:blipFill>
          <a:blip r:embed="rId2" cstate="print"/>
          <a:stretch>
            <a:fillRect/>
          </a:stretch>
        </p:blipFill>
        <p:spPr>
          <a:xfrm>
            <a:off x="304800" y="533400"/>
            <a:ext cx="8555559" cy="5220501"/>
          </a:xfr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s-PR" dirty="0"/>
              <a:t>La palabra seichelogía es una palabra compuesta de la palabra </a:t>
            </a:r>
            <a:r>
              <a:rPr lang="es-PR" i="1" dirty="0"/>
              <a:t>seiches</a:t>
            </a:r>
            <a:r>
              <a:rPr lang="es-PR" dirty="0"/>
              <a:t>, que era usada por los habitantes de la ribera del Lago Leman, en Geneva, para referirse a las oscilaciones repentinas de la altura del agua del lago (</a:t>
            </a:r>
            <a:r>
              <a:rPr lang="es-PR" dirty="0" err="1"/>
              <a:t>Forel</a:t>
            </a:r>
            <a:r>
              <a:rPr lang="es-PR" dirty="0"/>
              <a:t> François-Alphonse, 1895), la </a:t>
            </a:r>
            <a:r>
              <a:rPr lang="es-PR" dirty="0" err="1"/>
              <a:t>palagra</a:t>
            </a:r>
            <a:r>
              <a:rPr lang="es-PR" dirty="0"/>
              <a:t> -</a:t>
            </a:r>
            <a:r>
              <a:rPr lang="es-PR" i="1" dirty="0" err="1"/>
              <a:t>logía</a:t>
            </a:r>
            <a:r>
              <a:rPr lang="es-PR" dirty="0"/>
              <a:t> proviene del griego (-</a:t>
            </a:r>
            <a:r>
              <a:rPr lang="es-PR" dirty="0" err="1"/>
              <a:t>λογία</a:t>
            </a:r>
            <a:r>
              <a:rPr lang="es-PR" dirty="0"/>
              <a:t>) que significa: tratado, estudio, ciencia. </a:t>
            </a:r>
          </a:p>
        </p:txBody>
      </p:sp>
      <p:sp>
        <p:nvSpPr>
          <p:cNvPr id="2" name="Title 1"/>
          <p:cNvSpPr>
            <a:spLocks noGrp="1"/>
          </p:cNvSpPr>
          <p:nvPr>
            <p:ph type="title"/>
          </p:nvPr>
        </p:nvSpPr>
        <p:spPr/>
        <p:txBody>
          <a:bodyPr>
            <a:normAutofit/>
          </a:bodyPr>
          <a:lstStyle/>
          <a:p>
            <a:r>
              <a:rPr lang="es-PR" dirty="0"/>
              <a:t>S</a:t>
            </a:r>
            <a:r>
              <a:rPr lang="es-PR" dirty="0" smtClean="0"/>
              <a:t>eichelogía</a:t>
            </a:r>
            <a:endParaRPr lang="es-PR"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s-ES" dirty="0" smtClean="0"/>
              <a:t>Esta información se usa para alimentar el modelo modificado de Chapman &amp; Giese (1990) y obtener así la amplitud del solitón y las corrientes que generaron el seiche costero. </a:t>
            </a:r>
          </a:p>
          <a:p>
            <a:r>
              <a:rPr lang="es-ES" dirty="0" smtClean="0">
                <a:hlinkClick r:id="rId2"/>
              </a:rPr>
              <a:t>Vídeo</a:t>
            </a:r>
            <a:endParaRPr lang="es-ES" dirty="0" smtClean="0"/>
          </a:p>
        </p:txBody>
      </p:sp>
      <p:sp>
        <p:nvSpPr>
          <p:cNvPr id="5" name="Title 4"/>
          <p:cNvSpPr>
            <a:spLocks noGrp="1"/>
          </p:cNvSpPr>
          <p:nvPr>
            <p:ph type="title"/>
          </p:nvPr>
        </p:nvSpPr>
        <p:spPr/>
        <p:txBody>
          <a:bodyPr/>
          <a:lstStyle/>
          <a:p>
            <a:r>
              <a:rPr lang="es-PR" dirty="0" smtClean="0"/>
              <a:t>La estratificación es la clave</a:t>
            </a:r>
            <a:endParaRPr lang="es-PR"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229600" cy="1143000"/>
          </a:xfrm>
        </p:spPr>
        <p:txBody>
          <a:bodyPr>
            <a:noAutofit/>
          </a:bodyPr>
          <a:lstStyle/>
          <a:p>
            <a:r>
              <a:rPr lang="en-US" sz="3000" dirty="0" smtClean="0"/>
              <a:t>Weakly Nonlinear Model : Solitary Wave Solution and Environmental </a:t>
            </a:r>
            <a:r>
              <a:rPr lang="en-US" sz="3000" dirty="0" smtClean="0"/>
              <a:t>Parameters*</a:t>
            </a:r>
            <a:endParaRPr lang="es-PR" sz="3000" dirty="0"/>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R"/>
          </a:p>
        </p:txBody>
      </p:sp>
      <p:pic>
        <p:nvPicPr>
          <p:cNvPr id="3788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19200" y="1524000"/>
            <a:ext cx="6153150" cy="1295400"/>
          </a:xfrm>
          <a:prstGeom prst="rect">
            <a:avLst/>
          </a:prstGeom>
          <a:noFill/>
        </p:spPr>
      </p:pic>
      <p:sp>
        <p:nvSpPr>
          <p:cNvPr id="378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R"/>
          </a:p>
        </p:txBody>
      </p:sp>
      <p:pic>
        <p:nvPicPr>
          <p:cNvPr id="3789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3600" y="2895600"/>
            <a:ext cx="5713046" cy="1410182"/>
          </a:xfrm>
          <a:prstGeom prst="rect">
            <a:avLst/>
          </a:prstGeom>
          <a:noFill/>
        </p:spPr>
      </p:pic>
      <p:sp>
        <p:nvSpPr>
          <p:cNvPr id="37893" name="Rectangle 5"/>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533400" y="4191000"/>
            <a:ext cx="8077200" cy="1815882"/>
          </a:xfrm>
          <a:prstGeom prst="rect">
            <a:avLst/>
          </a:prstGeom>
          <a:noFill/>
        </p:spPr>
        <p:txBody>
          <a:bodyPr wrap="square" rtlCol="0">
            <a:spAutoFit/>
          </a:bodyPr>
          <a:lstStyle/>
          <a:p>
            <a:r>
              <a:rPr lang="el-GR" sz="2800" dirty="0" smtClean="0"/>
              <a:t>α </a:t>
            </a:r>
            <a:r>
              <a:rPr lang="en-US" sz="2800" dirty="0" smtClean="0"/>
              <a:t>and </a:t>
            </a:r>
            <a:r>
              <a:rPr lang="el-GR" sz="2800" dirty="0" smtClean="0"/>
              <a:t>β</a:t>
            </a:r>
            <a:r>
              <a:rPr lang="en-US" sz="2800" dirty="0" smtClean="0"/>
              <a:t> are the nonlinear and dispersion parameter, respectively.  </a:t>
            </a:r>
            <a:r>
              <a:rPr lang="el-GR" sz="2800" dirty="0" smtClean="0"/>
              <a:t>Δ</a:t>
            </a:r>
            <a:r>
              <a:rPr lang="en-US" sz="2800" dirty="0" smtClean="0"/>
              <a:t> is always positive and </a:t>
            </a:r>
            <a:r>
              <a:rPr lang="el-GR" sz="2800" dirty="0" smtClean="0"/>
              <a:t>β</a:t>
            </a:r>
            <a:r>
              <a:rPr lang="en-US" sz="2800" dirty="0" smtClean="0"/>
              <a:t> is always positive for oceanic gravity waves. If </a:t>
            </a:r>
            <a:r>
              <a:rPr lang="el-GR" sz="2800" dirty="0" smtClean="0"/>
              <a:t>α</a:t>
            </a:r>
            <a:r>
              <a:rPr lang="en-US" sz="2800" dirty="0" smtClean="0"/>
              <a:t> is negative, so will be </a:t>
            </a:r>
            <a:r>
              <a:rPr lang="el-GR" sz="2800" dirty="0" smtClean="0"/>
              <a:t>η</a:t>
            </a:r>
            <a:r>
              <a:rPr lang="en-US" sz="2800" baseline="-25000" dirty="0" smtClean="0"/>
              <a:t>0</a:t>
            </a:r>
            <a:r>
              <a:rPr lang="en-US" sz="2800" dirty="0" smtClean="0"/>
              <a:t>.</a:t>
            </a:r>
            <a:endParaRPr lang="es-PR" sz="2800" dirty="0"/>
          </a:p>
        </p:txBody>
      </p:sp>
      <p:sp>
        <p:nvSpPr>
          <p:cNvPr id="10" name="TextBox 9"/>
          <p:cNvSpPr txBox="1"/>
          <p:nvPr/>
        </p:nvSpPr>
        <p:spPr>
          <a:xfrm>
            <a:off x="4572000" y="6400800"/>
            <a:ext cx="4495800" cy="338554"/>
          </a:xfrm>
          <a:prstGeom prst="rect">
            <a:avLst/>
          </a:prstGeom>
          <a:noFill/>
        </p:spPr>
        <p:txBody>
          <a:bodyPr wrap="square" rtlCol="0">
            <a:spAutoFit/>
          </a:bodyPr>
          <a:lstStyle/>
          <a:p>
            <a:r>
              <a:rPr lang="en-US" sz="800" dirty="0" smtClean="0"/>
              <a:t>*</a:t>
            </a:r>
            <a:r>
              <a:rPr lang="en-US" sz="800" dirty="0" err="1" smtClean="0"/>
              <a:t>Apel</a:t>
            </a:r>
            <a:r>
              <a:rPr lang="en-US" sz="800" dirty="0" smtClean="0"/>
              <a:t>, J.R., </a:t>
            </a:r>
            <a:r>
              <a:rPr lang="en-US" sz="800" dirty="0" err="1" smtClean="0"/>
              <a:t>Ostrovsky</a:t>
            </a:r>
            <a:r>
              <a:rPr lang="en-US" sz="800" dirty="0" smtClean="0"/>
              <a:t>, L.A., </a:t>
            </a:r>
            <a:r>
              <a:rPr lang="en-US" sz="800" dirty="0" err="1" smtClean="0"/>
              <a:t>Stepanyants</a:t>
            </a:r>
            <a:r>
              <a:rPr lang="en-US" sz="800" dirty="0" smtClean="0"/>
              <a:t>, Y.A. and J.F. Lynch 2006. Internal </a:t>
            </a:r>
            <a:r>
              <a:rPr lang="en-US" sz="800" dirty="0" err="1" smtClean="0"/>
              <a:t>Solitons</a:t>
            </a:r>
            <a:r>
              <a:rPr lang="en-US" sz="800" dirty="0" smtClean="0"/>
              <a:t> in the Ocean, Woods Hole Oceanographic Institution Technical Report WHOI-2006-04. </a:t>
            </a:r>
            <a:endParaRPr lang="es-PR" sz="800"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Parameters for Two-layer model*</a:t>
            </a:r>
            <a:endParaRPr lang="es-PR"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R"/>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1600200"/>
            <a:ext cx="4648200" cy="1397498"/>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R"/>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28800" y="3048000"/>
            <a:ext cx="5446486" cy="1447800"/>
          </a:xfrm>
          <a:prstGeom prst="rect">
            <a:avLst/>
          </a:prstGeom>
          <a:noFill/>
        </p:spPr>
      </p:pic>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R"/>
          </a:p>
        </p:txBody>
      </p:sp>
      <p:pic>
        <p:nvPicPr>
          <p:cNvPr id="102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33800" y="4876800"/>
            <a:ext cx="4826000" cy="1316182"/>
          </a:xfrm>
          <a:prstGeom prst="rect">
            <a:avLst/>
          </a:prstGeom>
          <a:noFill/>
        </p:spPr>
      </p:pic>
      <p:sp>
        <p:nvSpPr>
          <p:cNvPr id="10" name="TextBox 9"/>
          <p:cNvSpPr txBox="1"/>
          <p:nvPr/>
        </p:nvSpPr>
        <p:spPr>
          <a:xfrm>
            <a:off x="4572000" y="6400800"/>
            <a:ext cx="4495800" cy="338554"/>
          </a:xfrm>
          <a:prstGeom prst="rect">
            <a:avLst/>
          </a:prstGeom>
          <a:noFill/>
        </p:spPr>
        <p:txBody>
          <a:bodyPr wrap="square" rtlCol="0">
            <a:spAutoFit/>
          </a:bodyPr>
          <a:lstStyle/>
          <a:p>
            <a:r>
              <a:rPr lang="en-US" sz="800" dirty="0" smtClean="0"/>
              <a:t>*</a:t>
            </a:r>
            <a:r>
              <a:rPr lang="en-US" sz="800" dirty="0" err="1" smtClean="0"/>
              <a:t>Apel</a:t>
            </a:r>
            <a:r>
              <a:rPr lang="en-US" sz="800" dirty="0" smtClean="0"/>
              <a:t>, J.R., </a:t>
            </a:r>
            <a:r>
              <a:rPr lang="en-US" sz="800" dirty="0" err="1" smtClean="0"/>
              <a:t>Ostrovsky</a:t>
            </a:r>
            <a:r>
              <a:rPr lang="en-US" sz="800" dirty="0" smtClean="0"/>
              <a:t>, L.A., </a:t>
            </a:r>
            <a:r>
              <a:rPr lang="en-US" sz="800" dirty="0" err="1" smtClean="0"/>
              <a:t>Stepanyants</a:t>
            </a:r>
            <a:r>
              <a:rPr lang="en-US" sz="800" dirty="0" smtClean="0"/>
              <a:t>, Y.A. and J.F. Lynch 2006. Internal </a:t>
            </a:r>
            <a:r>
              <a:rPr lang="en-US" sz="800" dirty="0" err="1" smtClean="0"/>
              <a:t>Solitons</a:t>
            </a:r>
            <a:r>
              <a:rPr lang="en-US" sz="800" dirty="0" smtClean="0"/>
              <a:t> in the Ocean, Woods Hole Oceanographic Institution Technical Report WHOI-2006-04. </a:t>
            </a:r>
            <a:endParaRPr lang="es-PR" sz="800"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637013_orig.png"/>
          <p:cNvPicPr>
            <a:picLocks noGrp="1" noChangeAspect="1"/>
          </p:cNvPicPr>
          <p:nvPr>
            <p:ph idx="1"/>
          </p:nvPr>
        </p:nvPicPr>
        <p:blipFill>
          <a:blip r:embed="rId2" cstate="print"/>
          <a:stretch>
            <a:fillRect/>
          </a:stretch>
        </p:blipFill>
        <p:spPr>
          <a:xfrm>
            <a:off x="762000" y="0"/>
            <a:ext cx="7859682" cy="5898448"/>
          </a:xfr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pulseamplitude_crossshelfcurrents_new2.png"/>
          <p:cNvPicPr>
            <a:picLocks noGrp="1" noChangeAspect="1"/>
          </p:cNvPicPr>
          <p:nvPr>
            <p:ph idx="1"/>
          </p:nvPr>
        </p:nvPicPr>
        <p:blipFill>
          <a:blip r:embed="rId2" cstate="print"/>
          <a:stretch>
            <a:fillRect/>
          </a:stretch>
        </p:blipFill>
        <p:spPr>
          <a:xfrm>
            <a:off x="457200" y="2081573"/>
            <a:ext cx="8229600" cy="3325091"/>
          </a:xfrm>
        </p:spPr>
      </p:pic>
      <p:sp>
        <p:nvSpPr>
          <p:cNvPr id="10" name="Title 9"/>
          <p:cNvSpPr>
            <a:spLocks noGrp="1"/>
          </p:cNvSpPr>
          <p:nvPr>
            <p:ph type="title"/>
          </p:nvPr>
        </p:nvSpPr>
        <p:spPr/>
        <p:txBody>
          <a:bodyPr/>
          <a:lstStyle/>
          <a:p>
            <a:r>
              <a:rPr lang="es-PR" dirty="0" smtClean="0"/>
              <a:t>Resultados</a:t>
            </a:r>
            <a:endParaRPr lang="es-PR"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PR" i="1" dirty="0" err="1" smtClean="0"/>
              <a:t>Ocean</a:t>
            </a:r>
            <a:r>
              <a:rPr lang="es-PR" i="1" dirty="0" smtClean="0"/>
              <a:t> </a:t>
            </a:r>
            <a:r>
              <a:rPr lang="es-PR" i="1" dirty="0" err="1" smtClean="0"/>
              <a:t>Physics</a:t>
            </a:r>
            <a:r>
              <a:rPr lang="es-PR" i="1" dirty="0" smtClean="0"/>
              <a:t> </a:t>
            </a:r>
            <a:r>
              <a:rPr lang="es-PR" i="1" dirty="0" err="1" smtClean="0"/>
              <a:t>Education</a:t>
            </a:r>
            <a:r>
              <a:rPr lang="es-PR" i="1" dirty="0" smtClean="0"/>
              <a:t> Inc., 2013</a:t>
            </a:r>
          </a:p>
          <a:p>
            <a:r>
              <a:rPr lang="es-PR" dirty="0" smtClean="0">
                <a:hlinkClick r:id="rId2"/>
              </a:rPr>
              <a:t>Sitio Web:</a:t>
            </a:r>
          </a:p>
          <a:p>
            <a:r>
              <a:rPr lang="es-PR" dirty="0" smtClean="0">
                <a:hlinkClick r:id="rId2"/>
              </a:rPr>
              <a:t>http://oceanphysics.weebly.com/</a:t>
            </a:r>
            <a:endParaRPr lang="es-PR" dirty="0" smtClean="0"/>
          </a:p>
          <a:p>
            <a:r>
              <a:rPr lang="es-PR" dirty="0" smtClean="0">
                <a:hlinkClick r:id="rId3"/>
              </a:rPr>
              <a:t>http://seichecostero.weebly.com/</a:t>
            </a:r>
            <a:endParaRPr lang="es-PR" dirty="0" smtClean="0"/>
          </a:p>
          <a:p>
            <a:endParaRPr lang="es-PR" dirty="0"/>
          </a:p>
        </p:txBody>
      </p:sp>
      <p:sp>
        <p:nvSpPr>
          <p:cNvPr id="3" name="Title 2"/>
          <p:cNvSpPr>
            <a:spLocks noGrp="1"/>
          </p:cNvSpPr>
          <p:nvPr>
            <p:ph type="title"/>
          </p:nvPr>
        </p:nvSpPr>
        <p:spPr/>
        <p:txBody>
          <a:bodyPr/>
          <a:lstStyle/>
          <a:p>
            <a:r>
              <a:rPr lang="es-PR" dirty="0" smtClean="0"/>
              <a:t>Créditos</a:t>
            </a:r>
            <a:endParaRPr lang="es-PR"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s-PR" dirty="0"/>
              <a:t>Seichelogía es el estudio y medición del seiche costero, con el motivo de calcular las propiedades físicas de la ola baroclínica que lo generó, y las del interior del océano que ésta atravesó.  Incluyendo propiedades del medio tales como: estado de la  estratificación oceánica, el grado de estabilidad de la columna de agua y el nivel de la mezcla </a:t>
            </a:r>
            <a:r>
              <a:rPr lang="es-PR" dirty="0" err="1"/>
              <a:t>diapicnal</a:t>
            </a:r>
            <a:r>
              <a:rPr lang="es-PR" dirty="0"/>
              <a:t> (mezcla que atraviesa las superficies de igual densidad</a:t>
            </a:r>
            <a:r>
              <a:rPr lang="es-PR" dirty="0" smtClean="0"/>
              <a:t>).</a:t>
            </a:r>
            <a:endParaRPr lang="es-PR" dirty="0"/>
          </a:p>
        </p:txBody>
      </p:sp>
      <p:sp>
        <p:nvSpPr>
          <p:cNvPr id="2" name="Title 1"/>
          <p:cNvSpPr>
            <a:spLocks noGrp="1"/>
          </p:cNvSpPr>
          <p:nvPr>
            <p:ph type="title"/>
          </p:nvPr>
        </p:nvSpPr>
        <p:spPr/>
        <p:txBody>
          <a:bodyPr/>
          <a:lstStyle/>
          <a:p>
            <a:r>
              <a:rPr lang="es-PR" dirty="0" smtClean="0"/>
              <a:t>Definición de la Ciencia</a:t>
            </a:r>
            <a:endParaRPr lang="es-PR"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s-PR" dirty="0"/>
              <a:t>Una definición práctica de Seichelogía es: la técnica para la teledetección remota del interior del océano mediante el análisis de los seiches costeros. Podemos hacer la analogía con la Sismología, ya que usando la señal sismográfica conocemos las propiedades del interior del planeta, asimismo con </a:t>
            </a:r>
            <a:r>
              <a:rPr lang="es-PR" dirty="0" smtClean="0"/>
              <a:t>el análisis adecuado de la señal del seiche podemos medir propiedades físicas del océano.</a:t>
            </a:r>
            <a:endParaRPr lang="es-PR" dirty="0"/>
          </a:p>
        </p:txBody>
      </p:sp>
      <p:sp>
        <p:nvSpPr>
          <p:cNvPr id="2" name="Title 1"/>
          <p:cNvSpPr>
            <a:spLocks noGrp="1"/>
          </p:cNvSpPr>
          <p:nvPr>
            <p:ph type="title"/>
          </p:nvPr>
        </p:nvSpPr>
        <p:spPr/>
        <p:txBody>
          <a:bodyPr/>
          <a:lstStyle/>
          <a:p>
            <a:r>
              <a:rPr lang="es-PR" dirty="0" smtClean="0"/>
              <a:t>Definición de la Técnica</a:t>
            </a:r>
            <a:endParaRPr lang="es-PR"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611563"/>
          </a:xfrm>
        </p:spPr>
        <p:txBody>
          <a:bodyPr/>
          <a:lstStyle/>
          <a:p>
            <a:r>
              <a:rPr lang="es-PR" dirty="0"/>
              <a:t>La Seichelogía no puede aplicarse en cualquier área costera, sino solo en aquellos </a:t>
            </a:r>
            <a:r>
              <a:rPr lang="es-PR" dirty="0" smtClean="0"/>
              <a:t>pocos lugares </a:t>
            </a:r>
            <a:r>
              <a:rPr lang="es-PR" dirty="0"/>
              <a:t>donde se haya corroborado que los seiches costeros son forzados por olas internas. </a:t>
            </a:r>
            <a:endParaRPr lang="es-PR" dirty="0" smtClean="0"/>
          </a:p>
          <a:p>
            <a:endParaRPr lang="es-PR" dirty="0"/>
          </a:p>
        </p:txBody>
      </p:sp>
      <p:sp>
        <p:nvSpPr>
          <p:cNvPr id="2" name="Title 1"/>
          <p:cNvSpPr>
            <a:spLocks noGrp="1"/>
          </p:cNvSpPr>
          <p:nvPr>
            <p:ph type="title"/>
          </p:nvPr>
        </p:nvSpPr>
        <p:spPr>
          <a:xfrm>
            <a:off x="457200" y="274638"/>
            <a:ext cx="8229600" cy="1630362"/>
          </a:xfrm>
        </p:spPr>
        <p:txBody>
          <a:bodyPr>
            <a:noAutofit/>
          </a:bodyPr>
          <a:lstStyle/>
          <a:p>
            <a:r>
              <a:rPr lang="es-PR" dirty="0" smtClean="0"/>
              <a:t>El observatorio seichelógico sólo puede establecerse en localidades idóneas.</a:t>
            </a:r>
            <a:endParaRPr lang="es-PR"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s-ES" dirty="0" smtClean="0"/>
              <a:t>Estos pocos lugares presentan las siguientes características generales (Alfonso-Sosa, 2011):</a:t>
            </a:r>
            <a:br>
              <a:rPr lang="es-ES" dirty="0" smtClean="0"/>
            </a:br>
            <a:r>
              <a:rPr lang="es-ES" dirty="0" smtClean="0"/>
              <a:t>1. Son islas con plataforma insulares rodeadas de un mar profundo.</a:t>
            </a:r>
            <a:br>
              <a:rPr lang="es-ES" dirty="0" smtClean="0"/>
            </a:br>
            <a:r>
              <a:rPr lang="es-ES" dirty="0" smtClean="0"/>
              <a:t>2. Los seiches costeros ocurren en islas localizadas en mares marginales.</a:t>
            </a:r>
            <a:br>
              <a:rPr lang="es-ES" dirty="0" smtClean="0"/>
            </a:br>
            <a:r>
              <a:rPr lang="es-ES" dirty="0" smtClean="0"/>
              <a:t>3. Algunas islas exhiben un rango mareal pequeño. La mareas son mixtas predominantemente diurnas.</a:t>
            </a:r>
            <a:br>
              <a:rPr lang="es-ES" dirty="0" smtClean="0"/>
            </a:br>
            <a:r>
              <a:rPr lang="es-ES" dirty="0" smtClean="0"/>
              <a:t>4. El área de generación de las olas internas es un banco submarino, cresta submarina o cima submarina, todas localizadas muy cerca de un canal, pasaje o estrecho que separa dos islas y que conecta el mar marginal con el océano.</a:t>
            </a:r>
            <a:br>
              <a:rPr lang="es-ES" dirty="0" smtClean="0"/>
            </a:br>
            <a:endParaRPr lang="es-PR" dirty="0"/>
          </a:p>
        </p:txBody>
      </p:sp>
      <p:sp>
        <p:nvSpPr>
          <p:cNvPr id="2" name="Title 1"/>
          <p:cNvSpPr>
            <a:spLocks noGrp="1"/>
          </p:cNvSpPr>
          <p:nvPr>
            <p:ph type="title"/>
          </p:nvPr>
        </p:nvSpPr>
        <p:spPr/>
        <p:txBody>
          <a:bodyPr/>
          <a:lstStyle/>
          <a:p>
            <a:r>
              <a:rPr lang="es-PR" dirty="0" smtClean="0"/>
              <a:t>Características Generales</a:t>
            </a:r>
            <a:endParaRPr lang="es-PR"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PR" dirty="0" smtClean="0"/>
              <a:t>Localidades donde es posible establecer una estación seichelógica</a:t>
            </a:r>
            <a:endParaRPr lang="es-PR" dirty="0"/>
          </a:p>
        </p:txBody>
      </p:sp>
      <p:graphicFrame>
        <p:nvGraphicFramePr>
          <p:cNvPr id="4" name="Table 3"/>
          <p:cNvGraphicFramePr>
            <a:graphicFrameLocks noGrp="1"/>
          </p:cNvGraphicFramePr>
          <p:nvPr/>
        </p:nvGraphicFramePr>
        <p:xfrm>
          <a:off x="533401" y="1828801"/>
          <a:ext cx="8001000" cy="4212843"/>
        </p:xfrm>
        <a:graphic>
          <a:graphicData uri="http://schemas.openxmlformats.org/drawingml/2006/table">
            <a:tbl>
              <a:tblPr/>
              <a:tblGrid>
                <a:gridCol w="1600033"/>
                <a:gridCol w="1828966"/>
                <a:gridCol w="1371100"/>
                <a:gridCol w="1600033"/>
                <a:gridCol w="1600868"/>
              </a:tblGrid>
              <a:tr h="824570">
                <a:tc>
                  <a:txBody>
                    <a:bodyPr/>
                    <a:lstStyle/>
                    <a:p>
                      <a:pPr marL="0" marR="0" algn="ctr">
                        <a:lnSpc>
                          <a:spcPct val="115000"/>
                        </a:lnSpc>
                        <a:spcBef>
                          <a:spcPts val="0"/>
                        </a:spcBef>
                        <a:spcAft>
                          <a:spcPts val="0"/>
                        </a:spcAft>
                      </a:pPr>
                      <a:r>
                        <a:rPr lang="es-PR" sz="1600" dirty="0">
                          <a:latin typeface="Calibri"/>
                          <a:ea typeface="Calibri"/>
                          <a:cs typeface="Times New Roman"/>
                        </a:rPr>
                        <a:t>Localidad del Seiche Costero</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PR" sz="1600" dirty="0">
                          <a:latin typeface="Calibri"/>
                          <a:ea typeface="Calibri"/>
                          <a:cs typeface="Times New Roman"/>
                        </a:rPr>
                        <a:t>Área de generación de la ola interna</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PR" sz="1600">
                          <a:latin typeface="Calibri"/>
                          <a:ea typeface="Calibri"/>
                          <a:cs typeface="Times New Roman"/>
                        </a:rPr>
                        <a:t>Distancia que las separa</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PR" sz="1600">
                          <a:latin typeface="Calibri"/>
                          <a:ea typeface="Calibri"/>
                          <a:cs typeface="Times New Roman"/>
                        </a:rPr>
                        <a:t>Tiempo de Travesía de la ola interna</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PR" sz="1600" dirty="0">
                          <a:latin typeface="Calibri"/>
                          <a:ea typeface="Calibri"/>
                          <a:cs typeface="Times New Roman"/>
                        </a:rPr>
                        <a:t>Referencia</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899">
                <a:tc>
                  <a:txBody>
                    <a:bodyPr/>
                    <a:lstStyle/>
                    <a:p>
                      <a:pPr marL="0" marR="0" algn="ctr">
                        <a:lnSpc>
                          <a:spcPct val="115000"/>
                        </a:lnSpc>
                        <a:spcBef>
                          <a:spcPts val="0"/>
                        </a:spcBef>
                        <a:spcAft>
                          <a:spcPts val="0"/>
                        </a:spcAft>
                      </a:pPr>
                      <a:r>
                        <a:rPr lang="es-PR" sz="1600">
                          <a:latin typeface="Calibri"/>
                          <a:ea typeface="Calibri"/>
                          <a:cs typeface="Times New Roman"/>
                        </a:rPr>
                        <a:t>Puerto Princesa, Isla Palawan, Filipinas</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PR" sz="1600" dirty="0">
                          <a:latin typeface="Calibri"/>
                          <a:ea typeface="Calibri"/>
                          <a:cs typeface="Times New Roman"/>
                        </a:rPr>
                        <a:t>Cresta submarina angosta en </a:t>
                      </a:r>
                      <a:r>
                        <a:rPr lang="es-PR" sz="1600" dirty="0" err="1">
                          <a:latin typeface="Calibri"/>
                          <a:ea typeface="Calibri"/>
                          <a:cs typeface="Times New Roman"/>
                        </a:rPr>
                        <a:t>Pearl</a:t>
                      </a:r>
                      <a:r>
                        <a:rPr lang="es-PR" sz="1600" dirty="0">
                          <a:latin typeface="Calibri"/>
                          <a:ea typeface="Calibri"/>
                          <a:cs typeface="Times New Roman"/>
                        </a:rPr>
                        <a:t> Bank, Archipiélago Sulu</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PR" sz="1600" dirty="0">
                          <a:latin typeface="Calibri"/>
                          <a:ea typeface="Calibri"/>
                          <a:cs typeface="Times New Roman"/>
                        </a:rPr>
                        <a:t>450 </a:t>
                      </a:r>
                      <a:r>
                        <a:rPr lang="es-PR" sz="1600" dirty="0" smtClean="0">
                          <a:latin typeface="Calibri"/>
                          <a:ea typeface="Calibri"/>
                          <a:cs typeface="Times New Roman"/>
                        </a:rPr>
                        <a:t>km</a:t>
                      </a:r>
                    </a:p>
                    <a:p>
                      <a:pPr marL="0" marR="0" algn="ctr">
                        <a:lnSpc>
                          <a:spcPct val="115000"/>
                        </a:lnSpc>
                        <a:spcBef>
                          <a:spcPts val="0"/>
                        </a:spcBef>
                        <a:spcAft>
                          <a:spcPts val="0"/>
                        </a:spcAft>
                      </a:pPr>
                      <a:r>
                        <a:rPr lang="es-PR" sz="1600" dirty="0" smtClean="0">
                          <a:latin typeface="Calibri"/>
                          <a:ea typeface="Calibri"/>
                          <a:cs typeface="Times New Roman"/>
                        </a:rPr>
                        <a:t>Mar de Sulu</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PR" sz="1600" dirty="0">
                          <a:latin typeface="Calibri"/>
                          <a:ea typeface="Calibri"/>
                          <a:cs typeface="Times New Roman"/>
                        </a:rPr>
                        <a:t>2.5 días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PR" sz="1600">
                          <a:latin typeface="Calibri"/>
                          <a:ea typeface="Calibri"/>
                          <a:cs typeface="Times New Roman"/>
                        </a:rPr>
                        <a:t>Giese et al. (1998)</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7797">
                <a:tc>
                  <a:txBody>
                    <a:bodyPr/>
                    <a:lstStyle/>
                    <a:p>
                      <a:pPr marL="0" marR="0" algn="ctr">
                        <a:lnSpc>
                          <a:spcPct val="115000"/>
                        </a:lnSpc>
                        <a:spcBef>
                          <a:spcPts val="0"/>
                        </a:spcBef>
                        <a:spcAft>
                          <a:spcPts val="0"/>
                        </a:spcAft>
                      </a:pPr>
                      <a:r>
                        <a:rPr lang="es-PR" sz="1600">
                          <a:latin typeface="Calibri"/>
                          <a:ea typeface="Calibri"/>
                          <a:cs typeface="Times New Roman"/>
                        </a:rPr>
                        <a:t>Isla Magueyes, Puerto Rico</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PR" sz="1600" dirty="0">
                          <a:latin typeface="Calibri"/>
                          <a:ea typeface="Calibri"/>
                          <a:cs typeface="Times New Roman"/>
                        </a:rPr>
                        <a:t>Aves, Cresta submarina angosta en el Mar Caribe Sudoriental</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PR" sz="1600" dirty="0">
                          <a:latin typeface="Calibri"/>
                          <a:ea typeface="Calibri"/>
                          <a:cs typeface="Times New Roman"/>
                        </a:rPr>
                        <a:t>540 </a:t>
                      </a:r>
                      <a:r>
                        <a:rPr lang="es-PR" sz="1600" dirty="0" smtClean="0">
                          <a:latin typeface="Calibri"/>
                          <a:ea typeface="Calibri"/>
                          <a:cs typeface="Times New Roman"/>
                        </a:rPr>
                        <a:t>km</a:t>
                      </a:r>
                    </a:p>
                    <a:p>
                      <a:pPr marL="0" marR="0" algn="ctr">
                        <a:lnSpc>
                          <a:spcPct val="115000"/>
                        </a:lnSpc>
                        <a:spcBef>
                          <a:spcPts val="0"/>
                        </a:spcBef>
                        <a:spcAft>
                          <a:spcPts val="0"/>
                        </a:spcAft>
                      </a:pPr>
                      <a:r>
                        <a:rPr lang="es-PR" sz="1600" dirty="0" smtClean="0">
                          <a:latin typeface="Calibri"/>
                          <a:ea typeface="Calibri"/>
                          <a:cs typeface="Times New Roman"/>
                        </a:rPr>
                        <a:t>Mar Caribe</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PR" sz="1600" dirty="0" smtClean="0">
                          <a:latin typeface="Calibri"/>
                          <a:ea typeface="Calibri"/>
                          <a:cs typeface="Times New Roman"/>
                        </a:rPr>
                        <a:t>3</a:t>
                      </a:r>
                      <a:r>
                        <a:rPr lang="es-PR" sz="1600" baseline="0" dirty="0" smtClean="0">
                          <a:latin typeface="Calibri"/>
                          <a:ea typeface="Calibri"/>
                          <a:cs typeface="Times New Roman"/>
                        </a:rPr>
                        <a:t> a </a:t>
                      </a:r>
                      <a:r>
                        <a:rPr lang="es-PR" sz="1600" dirty="0" smtClean="0">
                          <a:latin typeface="Calibri"/>
                          <a:ea typeface="Calibri"/>
                          <a:cs typeface="Times New Roman"/>
                        </a:rPr>
                        <a:t>5 </a:t>
                      </a:r>
                      <a:r>
                        <a:rPr lang="es-PR" sz="1600" dirty="0">
                          <a:latin typeface="Calibri"/>
                          <a:ea typeface="Calibri"/>
                          <a:cs typeface="Times New Roman"/>
                        </a:rPr>
                        <a:t>días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PR" sz="1600" dirty="0">
                          <a:latin typeface="Calibri"/>
                          <a:ea typeface="Calibri"/>
                          <a:cs typeface="Times New Roman"/>
                        </a:rPr>
                        <a:t>Giese et al. (1990)</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899">
                <a:tc>
                  <a:txBody>
                    <a:bodyPr/>
                    <a:lstStyle/>
                    <a:p>
                      <a:pPr marL="0" marR="0" algn="ctr">
                        <a:lnSpc>
                          <a:spcPct val="115000"/>
                        </a:lnSpc>
                        <a:spcBef>
                          <a:spcPts val="0"/>
                        </a:spcBef>
                        <a:spcAft>
                          <a:spcPts val="0"/>
                        </a:spcAft>
                      </a:pPr>
                      <a:r>
                        <a:rPr lang="es-PR" sz="1600">
                          <a:latin typeface="Calibri"/>
                          <a:ea typeface="Calibri"/>
                          <a:cs typeface="Times New Roman"/>
                        </a:rPr>
                        <a:t>Bahía Trincomalee, Costa Este de Sri Lanka</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PR" sz="1600" dirty="0">
                          <a:latin typeface="Calibri"/>
                          <a:ea typeface="Calibri"/>
                          <a:cs typeface="Times New Roman"/>
                        </a:rPr>
                        <a:t>Mar de Andamán</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PR" sz="1600" dirty="0">
                          <a:latin typeface="Calibri"/>
                          <a:ea typeface="Calibri"/>
                          <a:cs typeface="Times New Roman"/>
                        </a:rPr>
                        <a:t>1200 </a:t>
                      </a:r>
                      <a:r>
                        <a:rPr lang="es-PR" sz="1600" dirty="0" smtClean="0">
                          <a:latin typeface="Calibri"/>
                          <a:ea typeface="Calibri"/>
                          <a:cs typeface="Times New Roman"/>
                        </a:rPr>
                        <a:t>km</a:t>
                      </a:r>
                    </a:p>
                    <a:p>
                      <a:pPr marL="0" marR="0" algn="ctr">
                        <a:lnSpc>
                          <a:spcPct val="115000"/>
                        </a:lnSpc>
                        <a:spcBef>
                          <a:spcPts val="0"/>
                        </a:spcBef>
                        <a:spcAft>
                          <a:spcPts val="0"/>
                        </a:spcAft>
                      </a:pPr>
                      <a:r>
                        <a:rPr lang="es-PR" sz="1600" dirty="0" smtClean="0">
                          <a:latin typeface="Calibri"/>
                          <a:ea typeface="Calibri"/>
                          <a:cs typeface="Times New Roman"/>
                        </a:rPr>
                        <a:t>Bahía de </a:t>
                      </a:r>
                      <a:r>
                        <a:rPr lang="es-PR" sz="1600" dirty="0" err="1" smtClean="0">
                          <a:latin typeface="Calibri"/>
                          <a:ea typeface="Calibri"/>
                          <a:cs typeface="Times New Roman"/>
                        </a:rPr>
                        <a:t>Bengal</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PR" sz="1600" dirty="0">
                          <a:latin typeface="Calibri"/>
                          <a:ea typeface="Calibri"/>
                          <a:cs typeface="Times New Roman"/>
                        </a:rPr>
                        <a:t>6 días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PR" sz="1600" dirty="0" err="1">
                          <a:latin typeface="Calibri"/>
                          <a:ea typeface="Calibri"/>
                          <a:cs typeface="Times New Roman"/>
                        </a:rPr>
                        <a:t>Wijeratne</a:t>
                      </a:r>
                      <a:r>
                        <a:rPr lang="es-PR" sz="1600" dirty="0">
                          <a:latin typeface="Calibri"/>
                          <a:ea typeface="Calibri"/>
                          <a:cs typeface="Times New Roman"/>
                        </a:rPr>
                        <a:t> et al. (2010)</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2456956.jpg"/>
          <p:cNvPicPr>
            <a:picLocks noGrp="1" noChangeAspect="1"/>
          </p:cNvPicPr>
          <p:nvPr>
            <p:ph idx="1"/>
          </p:nvPr>
        </p:nvPicPr>
        <p:blipFill>
          <a:blip r:embed="rId2" cstate="print"/>
          <a:stretch>
            <a:fillRect/>
          </a:stretch>
        </p:blipFill>
        <p:spPr>
          <a:xfrm>
            <a:off x="533400" y="304800"/>
            <a:ext cx="8287988" cy="5669280"/>
          </a:xfr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fontScale="47500" lnSpcReduction="20000"/>
          </a:bodyPr>
          <a:lstStyle/>
          <a:p>
            <a:r>
              <a:rPr lang="es-ES" sz="4400" dirty="0" smtClean="0"/>
              <a:t>Un cuidadoso análisis de los seiches costeros, permite la teledetección de propiedades de la ola interna, las del área donde se generó y del trayecto oceánico que ésta recorrió. Este concepto se fundamenta en tres hallazgos: </a:t>
            </a:r>
          </a:p>
          <a:p>
            <a:r>
              <a:rPr lang="es-ES" sz="4400" dirty="0" smtClean="0"/>
              <a:t>Primero es, que algunos seiches costeros son el producto de la excitación de las aguas de la plataforma por olas internas (solitones), generadas previamente a una considerable distancia (ej. 400-1000 km) (Giese et al., 1982). </a:t>
            </a:r>
          </a:p>
          <a:p>
            <a:r>
              <a:rPr lang="es-ES" sz="4400" dirty="0" smtClean="0"/>
              <a:t>Segundo, un modelo analítico sustenta que es posible la transferencia de energía baroclínica de la ola interna, en energía barotrópica del seiche (Chapman &amp; Giese, 1990). </a:t>
            </a:r>
          </a:p>
          <a:p>
            <a:r>
              <a:rPr lang="es-ES" sz="4400" dirty="0" smtClean="0"/>
              <a:t>Finalmente, que hay una relación directa entre la actividad o energía de los seiches y la estratificación en la base de la capa mezclada (Alfonso-Sosa, 2011).</a:t>
            </a:r>
            <a:r>
              <a:rPr lang="es-ES" dirty="0" smtClean="0"/>
              <a:t/>
            </a:r>
            <a:br>
              <a:rPr lang="es-ES" dirty="0" smtClean="0"/>
            </a:br>
            <a:endParaRPr lang="es-PR" dirty="0"/>
          </a:p>
        </p:txBody>
      </p:sp>
      <p:sp>
        <p:nvSpPr>
          <p:cNvPr id="2" name="Title 1"/>
          <p:cNvSpPr>
            <a:spLocks noGrp="1"/>
          </p:cNvSpPr>
          <p:nvPr>
            <p:ph type="title"/>
          </p:nvPr>
        </p:nvSpPr>
        <p:spPr/>
        <p:txBody>
          <a:bodyPr>
            <a:normAutofit fontScale="90000"/>
          </a:bodyPr>
          <a:lstStyle/>
          <a:p>
            <a:r>
              <a:rPr lang="es-PR" dirty="0" smtClean="0"/>
              <a:t>Base científica para la seichelogía</a:t>
            </a:r>
            <a:endParaRPr lang="es-PR"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431</TotalTime>
  <Words>1027</Words>
  <Application>Microsoft Office PowerPoint</Application>
  <PresentationFormat>On-screen Show (4:3)</PresentationFormat>
  <Paragraphs>81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Seichelogía</vt:lpstr>
      <vt:lpstr>Seichelogía</vt:lpstr>
      <vt:lpstr>Definición de la Ciencia</vt:lpstr>
      <vt:lpstr>Definición de la Técnica</vt:lpstr>
      <vt:lpstr>El observatorio seichelógico sólo puede establecerse en localidades idóneas.</vt:lpstr>
      <vt:lpstr>Características Generales</vt:lpstr>
      <vt:lpstr>Localidades donde es posible establecer una estación seichelógica</vt:lpstr>
      <vt:lpstr>Slide 8</vt:lpstr>
      <vt:lpstr>Base científica para la seichelogía</vt:lpstr>
      <vt:lpstr>Relación directa entre estratificación oceánica y respuesta máxima de la plataforma</vt:lpstr>
      <vt:lpstr>Respuesta del seiche costero a cambios en la estratificación oceánica</vt:lpstr>
      <vt:lpstr>Análisis apropiado de la señal</vt:lpstr>
      <vt:lpstr>Slide 13</vt:lpstr>
      <vt:lpstr>Procedimiento para calcular la amplitud del solitón basándonos en la amplitud del seiche costero.</vt:lpstr>
      <vt:lpstr>Ejemplo</vt:lpstr>
      <vt:lpstr>Slide 16</vt:lpstr>
      <vt:lpstr>Slide 17</vt:lpstr>
      <vt:lpstr>Slide 18</vt:lpstr>
      <vt:lpstr>Slide 19</vt:lpstr>
      <vt:lpstr>La estratificación es la clave</vt:lpstr>
      <vt:lpstr>Weakly Nonlinear Model : Solitary Wave Solution and Environmental Parameters*</vt:lpstr>
      <vt:lpstr>Parameters for Two-layer model*</vt:lpstr>
      <vt:lpstr>Slide 23</vt:lpstr>
      <vt:lpstr>Resultados</vt:lpstr>
      <vt:lpstr>Créditos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Edwin Alfonso-Sosa</dc:creator>
  <cp:keywords>seiche costero</cp:keywords>
  <cp:lastModifiedBy>pablo</cp:lastModifiedBy>
  <cp:revision>44</cp:revision>
  <dcterms:created xsi:type="dcterms:W3CDTF">2013-05-04T18:14:46Z</dcterms:created>
  <dcterms:modified xsi:type="dcterms:W3CDTF">2013-05-07T16:44:05Z</dcterms:modified>
</cp:coreProperties>
</file>